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"/>
  </p:notesMasterIdLst>
  <p:sldIdLst>
    <p:sldId id="269" r:id="rId2"/>
    <p:sldId id="307" r:id="rId3"/>
    <p:sldId id="325" r:id="rId4"/>
    <p:sldId id="326" r:id="rId5"/>
    <p:sldId id="323" r:id="rId6"/>
    <p:sldId id="309" r:id="rId7"/>
    <p:sldId id="310" r:id="rId8"/>
    <p:sldId id="321" r:id="rId9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778" autoAdjust="0"/>
  </p:normalViewPr>
  <p:slideViewPr>
    <p:cSldViewPr>
      <p:cViewPr varScale="1">
        <p:scale>
          <a:sx n="97" d="100"/>
          <a:sy n="97" d="100"/>
        </p:scale>
        <p:origin x="-11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4860756-089E-41E2-92D0-5E2EA189CA2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C37CD2D9-1133-4A2D-A91F-4F6843B7B7C6}">
      <dgm:prSet phldrT="[文本]"/>
      <dgm:spPr/>
      <dgm:t>
        <a:bodyPr/>
        <a:lstStyle/>
        <a:p>
          <a:r>
            <a:rPr lang="zh-CN" altLang="en-US" dirty="0" smtClean="0"/>
            <a:t>原则</a:t>
          </a:r>
          <a:endParaRPr lang="zh-CN" altLang="en-US" dirty="0"/>
        </a:p>
      </dgm:t>
    </dgm:pt>
    <dgm:pt modelId="{B46CE87D-4D25-43DB-B43E-B42A8B6EE97E}" type="parTrans" cxnId="{4F18E219-9F3A-464F-8DD7-7CA623E8B34E}">
      <dgm:prSet/>
      <dgm:spPr/>
      <dgm:t>
        <a:bodyPr/>
        <a:lstStyle/>
        <a:p>
          <a:endParaRPr lang="zh-CN" altLang="en-US"/>
        </a:p>
      </dgm:t>
    </dgm:pt>
    <dgm:pt modelId="{CD9BB1F0-B2C0-411B-967F-DDA83BD8C16D}" type="sibTrans" cxnId="{4F18E219-9F3A-464F-8DD7-7CA623E8B34E}">
      <dgm:prSet/>
      <dgm:spPr/>
      <dgm:t>
        <a:bodyPr/>
        <a:lstStyle/>
        <a:p>
          <a:endParaRPr lang="zh-CN" altLang="en-US"/>
        </a:p>
      </dgm:t>
    </dgm:pt>
    <dgm:pt modelId="{9AB580EB-8136-4743-A87C-7E8F255B7F3D}">
      <dgm:prSet phldrT="[文本]"/>
      <dgm:spPr/>
      <dgm:t>
        <a:bodyPr/>
        <a:lstStyle/>
        <a:p>
          <a:r>
            <a:rPr lang="zh-CN" altLang="en-US" dirty="0" smtClean="0"/>
            <a:t>服务外交，友好对等、务实节俭</a:t>
          </a:r>
          <a:endParaRPr lang="zh-CN" altLang="en-US" dirty="0"/>
        </a:p>
      </dgm:t>
    </dgm:pt>
    <dgm:pt modelId="{D19DAEB9-2C00-497E-9EF0-83F359792BBE}" type="parTrans" cxnId="{CF01653A-3E22-4C04-BADB-7E2A5D8414C0}">
      <dgm:prSet/>
      <dgm:spPr/>
      <dgm:t>
        <a:bodyPr/>
        <a:lstStyle/>
        <a:p>
          <a:endParaRPr lang="zh-CN" altLang="en-US"/>
        </a:p>
      </dgm:t>
    </dgm:pt>
    <dgm:pt modelId="{DABD7FB8-C643-4FA2-91A6-C75DD72E7F7A}" type="sibTrans" cxnId="{CF01653A-3E22-4C04-BADB-7E2A5D8414C0}">
      <dgm:prSet/>
      <dgm:spPr/>
      <dgm:t>
        <a:bodyPr/>
        <a:lstStyle/>
        <a:p>
          <a:endParaRPr lang="zh-CN" altLang="en-US"/>
        </a:p>
      </dgm:t>
    </dgm:pt>
    <dgm:pt modelId="{C2D067A5-D57A-4BAC-B06B-290D92459C1E}">
      <dgm:prSet phldrT="[文本]"/>
      <dgm:spPr/>
      <dgm:t>
        <a:bodyPr/>
        <a:lstStyle/>
        <a:p>
          <a:r>
            <a:rPr lang="zh-CN" altLang="en-US" dirty="0" smtClean="0"/>
            <a:t>基本流程</a:t>
          </a:r>
          <a:endParaRPr lang="zh-CN" altLang="en-US" dirty="0"/>
        </a:p>
      </dgm:t>
    </dgm:pt>
    <dgm:pt modelId="{93330BFE-7D6B-48F4-90DE-F15CCABEA441}" type="parTrans" cxnId="{D698624A-8D54-4845-9F0B-E6442970CA98}">
      <dgm:prSet/>
      <dgm:spPr/>
      <dgm:t>
        <a:bodyPr/>
        <a:lstStyle/>
        <a:p>
          <a:endParaRPr lang="zh-CN" altLang="en-US"/>
        </a:p>
      </dgm:t>
    </dgm:pt>
    <dgm:pt modelId="{6E5524C5-6B5E-485F-BE51-7787BE710A78}" type="sibTrans" cxnId="{D698624A-8D54-4845-9F0B-E6442970CA98}">
      <dgm:prSet/>
      <dgm:spPr/>
      <dgm:t>
        <a:bodyPr/>
        <a:lstStyle/>
        <a:p>
          <a:endParaRPr lang="zh-CN" altLang="en-US"/>
        </a:p>
      </dgm:t>
    </dgm:pt>
    <dgm:pt modelId="{AC31C84E-4279-400D-8F1B-DD20C4D1E7A7}">
      <dgm:prSet phldrT="[文本]"/>
      <dgm:spPr/>
      <dgm:t>
        <a:bodyPr/>
        <a:lstStyle/>
        <a:p>
          <a:r>
            <a:rPr lang="en-US" altLang="zh-CN" dirty="0" smtClean="0"/>
            <a:t>ARP</a:t>
          </a:r>
          <a:r>
            <a:rPr lang="zh-CN" altLang="en-US" dirty="0" smtClean="0"/>
            <a:t>系统报批</a:t>
          </a:r>
          <a:endParaRPr lang="zh-CN" altLang="en-US" dirty="0"/>
        </a:p>
      </dgm:t>
    </dgm:pt>
    <dgm:pt modelId="{D5109DDC-40F6-42F8-8308-2010EE7C51D2}" type="parTrans" cxnId="{D46C2D00-727F-46B5-8957-3D06D90E51A1}">
      <dgm:prSet/>
      <dgm:spPr/>
      <dgm:t>
        <a:bodyPr/>
        <a:lstStyle/>
        <a:p>
          <a:endParaRPr lang="zh-CN" altLang="en-US"/>
        </a:p>
      </dgm:t>
    </dgm:pt>
    <dgm:pt modelId="{6E6100DD-95F8-4951-8CBC-88C8051F9C78}" type="sibTrans" cxnId="{D46C2D00-727F-46B5-8957-3D06D90E51A1}">
      <dgm:prSet/>
      <dgm:spPr/>
      <dgm:t>
        <a:bodyPr/>
        <a:lstStyle/>
        <a:p>
          <a:endParaRPr lang="zh-CN" altLang="en-US"/>
        </a:p>
      </dgm:t>
    </dgm:pt>
    <dgm:pt modelId="{2369A254-F3E5-4114-8C52-C73B7722B4D4}">
      <dgm:prSet/>
      <dgm:spPr/>
      <dgm:t>
        <a:bodyPr/>
        <a:lstStyle/>
        <a:p>
          <a:r>
            <a:rPr lang="zh-CN" altLang="en-US" dirty="0" smtClean="0"/>
            <a:t>外宾来访前，请及时通过</a:t>
          </a:r>
          <a:r>
            <a:rPr lang="en-US" altLang="zh-CN" dirty="0" smtClean="0"/>
            <a:t>ARP</a:t>
          </a:r>
          <a:r>
            <a:rPr lang="zh-CN" altLang="en-US" dirty="0" smtClean="0"/>
            <a:t>系统报批（</a:t>
          </a:r>
          <a:r>
            <a:rPr lang="zh-CN" altLang="en-US" b="1" dirty="0" smtClean="0"/>
            <a:t>建议至少提前</a:t>
          </a:r>
          <a:r>
            <a:rPr lang="en-US" altLang="zh-CN" b="1" dirty="0" smtClean="0"/>
            <a:t>10</a:t>
          </a:r>
          <a:r>
            <a:rPr lang="zh-CN" altLang="en-US" b="1" dirty="0" smtClean="0"/>
            <a:t>天办理相关手续</a:t>
          </a:r>
          <a:r>
            <a:rPr lang="zh-CN" altLang="en-US" dirty="0" smtClean="0"/>
            <a:t>）</a:t>
          </a:r>
          <a:endParaRPr lang="zh-CN" altLang="en-US" dirty="0"/>
        </a:p>
      </dgm:t>
    </dgm:pt>
    <dgm:pt modelId="{FDBEA1ED-233C-47CE-9106-5ED9CBF1A51B}" type="parTrans" cxnId="{594543D9-B209-4EB8-A768-B6B3BAF44E0F}">
      <dgm:prSet/>
      <dgm:spPr/>
      <dgm:t>
        <a:bodyPr/>
        <a:lstStyle/>
        <a:p>
          <a:endParaRPr lang="zh-CN" altLang="en-US"/>
        </a:p>
      </dgm:t>
    </dgm:pt>
    <dgm:pt modelId="{E5ABEC5E-F216-48EE-90AF-E523479D5AAC}" type="sibTrans" cxnId="{594543D9-B209-4EB8-A768-B6B3BAF44E0F}">
      <dgm:prSet/>
      <dgm:spPr/>
      <dgm:t>
        <a:bodyPr/>
        <a:lstStyle/>
        <a:p>
          <a:endParaRPr lang="zh-CN" altLang="en-US"/>
        </a:p>
      </dgm:t>
    </dgm:pt>
    <dgm:pt modelId="{BD8163A4-CFAF-42AF-AC22-4BD409B46DEC}">
      <dgm:prSet phldrT="[文本]"/>
      <dgm:spPr/>
      <dgm:t>
        <a:bodyPr/>
        <a:lstStyle/>
        <a:p>
          <a:r>
            <a:rPr lang="zh-CN" altLang="en-US" dirty="0" smtClean="0"/>
            <a:t>打印被授权单位邀请函（可选择）</a:t>
          </a:r>
          <a:endParaRPr lang="zh-CN" altLang="en-US" dirty="0"/>
        </a:p>
      </dgm:t>
    </dgm:pt>
    <dgm:pt modelId="{E1AB0FA9-089A-4F27-A83A-2BC31BCB0987}" type="parTrans" cxnId="{4523B854-5B1A-4354-B82B-6B979093CBCB}">
      <dgm:prSet/>
      <dgm:spPr/>
      <dgm:t>
        <a:bodyPr/>
        <a:lstStyle/>
        <a:p>
          <a:endParaRPr lang="zh-CN" altLang="en-US"/>
        </a:p>
      </dgm:t>
    </dgm:pt>
    <dgm:pt modelId="{633101C5-FAE4-4AF6-A698-83FEBE62DF27}" type="sibTrans" cxnId="{4523B854-5B1A-4354-B82B-6B979093CBCB}">
      <dgm:prSet/>
      <dgm:spPr/>
      <dgm:t>
        <a:bodyPr/>
        <a:lstStyle/>
        <a:p>
          <a:endParaRPr lang="zh-CN" altLang="en-US"/>
        </a:p>
      </dgm:t>
    </dgm:pt>
    <dgm:pt modelId="{C476F1B5-E3F9-45C0-86DF-4C7CB814155F}">
      <dgm:prSet phldrT="[文本]"/>
      <dgm:spPr/>
      <dgm:t>
        <a:bodyPr/>
        <a:lstStyle/>
        <a:p>
          <a:r>
            <a:rPr lang="zh-CN" altLang="en-US" dirty="0" smtClean="0"/>
            <a:t>访问结束后，打印来访邀请</a:t>
          </a:r>
          <a:endParaRPr lang="zh-CN" altLang="en-US" dirty="0"/>
        </a:p>
      </dgm:t>
    </dgm:pt>
    <dgm:pt modelId="{26AB25F7-7326-454B-9101-28193949BF79}" type="parTrans" cxnId="{5CCA1101-9A15-4291-9D52-6B3E060275AE}">
      <dgm:prSet/>
      <dgm:spPr/>
      <dgm:t>
        <a:bodyPr/>
        <a:lstStyle/>
        <a:p>
          <a:endParaRPr lang="zh-CN" altLang="en-US"/>
        </a:p>
      </dgm:t>
    </dgm:pt>
    <dgm:pt modelId="{E0CBF284-319C-49D9-B279-F8E4BEE16A91}" type="sibTrans" cxnId="{5CCA1101-9A15-4291-9D52-6B3E060275AE}">
      <dgm:prSet/>
      <dgm:spPr/>
      <dgm:t>
        <a:bodyPr/>
        <a:lstStyle/>
        <a:p>
          <a:endParaRPr lang="zh-CN" altLang="en-US"/>
        </a:p>
      </dgm:t>
    </dgm:pt>
    <dgm:pt modelId="{74B42D98-91F8-4ED7-BE18-E287B2F25E59}" type="pres">
      <dgm:prSet presAssocID="{44860756-089E-41E2-92D0-5E2EA189CA2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C0E3EFB6-F0FA-45EB-8995-506BA19C741B}" type="pres">
      <dgm:prSet presAssocID="{C37CD2D9-1133-4A2D-A91F-4F6843B7B7C6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B3CA93D-455D-4036-AC3A-E05515DCED94}" type="pres">
      <dgm:prSet presAssocID="{C37CD2D9-1133-4A2D-A91F-4F6843B7B7C6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4370A35-3466-4F94-B6CD-CB6244393747}" type="pres">
      <dgm:prSet presAssocID="{C2D067A5-D57A-4BAC-B06B-290D92459C1E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084149C-5FCF-435C-9DC2-58DD801589E8}" type="pres">
      <dgm:prSet presAssocID="{C2D067A5-D57A-4BAC-B06B-290D92459C1E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8C04C34D-1D5C-44D9-A4AB-07D915E18CDE}" type="presOf" srcId="{C2D067A5-D57A-4BAC-B06B-290D92459C1E}" destId="{34370A35-3466-4F94-B6CD-CB6244393747}" srcOrd="0" destOrd="0" presId="urn:microsoft.com/office/officeart/2005/8/layout/vList2"/>
    <dgm:cxn modelId="{188A8A61-4EAF-4002-AA2A-797814AD54BD}" type="presOf" srcId="{C476F1B5-E3F9-45C0-86DF-4C7CB814155F}" destId="{9084149C-5FCF-435C-9DC2-58DD801589E8}" srcOrd="0" destOrd="2" presId="urn:microsoft.com/office/officeart/2005/8/layout/vList2"/>
    <dgm:cxn modelId="{4F18E219-9F3A-464F-8DD7-7CA623E8B34E}" srcId="{44860756-089E-41E2-92D0-5E2EA189CA2A}" destId="{C37CD2D9-1133-4A2D-A91F-4F6843B7B7C6}" srcOrd="0" destOrd="0" parTransId="{B46CE87D-4D25-43DB-B43E-B42A8B6EE97E}" sibTransId="{CD9BB1F0-B2C0-411B-967F-DDA83BD8C16D}"/>
    <dgm:cxn modelId="{18F55E4A-8F35-43E6-9EB7-AD21F724F6BF}" type="presOf" srcId="{44860756-089E-41E2-92D0-5E2EA189CA2A}" destId="{74B42D98-91F8-4ED7-BE18-E287B2F25E59}" srcOrd="0" destOrd="0" presId="urn:microsoft.com/office/officeart/2005/8/layout/vList2"/>
    <dgm:cxn modelId="{3B47750E-06FC-44A1-8811-6F1F06E62B97}" type="presOf" srcId="{AC31C84E-4279-400D-8F1B-DD20C4D1E7A7}" destId="{9084149C-5FCF-435C-9DC2-58DD801589E8}" srcOrd="0" destOrd="0" presId="urn:microsoft.com/office/officeart/2005/8/layout/vList2"/>
    <dgm:cxn modelId="{CF01653A-3E22-4C04-BADB-7E2A5D8414C0}" srcId="{C37CD2D9-1133-4A2D-A91F-4F6843B7B7C6}" destId="{9AB580EB-8136-4743-A87C-7E8F255B7F3D}" srcOrd="0" destOrd="0" parTransId="{D19DAEB9-2C00-497E-9EF0-83F359792BBE}" sibTransId="{DABD7FB8-C643-4FA2-91A6-C75DD72E7F7A}"/>
    <dgm:cxn modelId="{D698624A-8D54-4845-9F0B-E6442970CA98}" srcId="{44860756-089E-41E2-92D0-5E2EA189CA2A}" destId="{C2D067A5-D57A-4BAC-B06B-290D92459C1E}" srcOrd="1" destOrd="0" parTransId="{93330BFE-7D6B-48F4-90DE-F15CCABEA441}" sibTransId="{6E5524C5-6B5E-485F-BE51-7787BE710A78}"/>
    <dgm:cxn modelId="{F7A1561F-0EB7-4A5E-923F-BA2BCD74229C}" type="presOf" srcId="{2369A254-F3E5-4114-8C52-C73B7722B4D4}" destId="{5B3CA93D-455D-4036-AC3A-E05515DCED94}" srcOrd="0" destOrd="1" presId="urn:microsoft.com/office/officeart/2005/8/layout/vList2"/>
    <dgm:cxn modelId="{D46C2D00-727F-46B5-8957-3D06D90E51A1}" srcId="{C2D067A5-D57A-4BAC-B06B-290D92459C1E}" destId="{AC31C84E-4279-400D-8F1B-DD20C4D1E7A7}" srcOrd="0" destOrd="0" parTransId="{D5109DDC-40F6-42F8-8308-2010EE7C51D2}" sibTransId="{6E6100DD-95F8-4951-8CBC-88C8051F9C78}"/>
    <dgm:cxn modelId="{E2E297C9-6C0F-4EFC-B463-CC04CA03A13F}" type="presOf" srcId="{C37CD2D9-1133-4A2D-A91F-4F6843B7B7C6}" destId="{C0E3EFB6-F0FA-45EB-8995-506BA19C741B}" srcOrd="0" destOrd="0" presId="urn:microsoft.com/office/officeart/2005/8/layout/vList2"/>
    <dgm:cxn modelId="{D551ECDD-2881-4B7B-876C-4CE1B4530ACB}" type="presOf" srcId="{BD8163A4-CFAF-42AF-AC22-4BD409B46DEC}" destId="{9084149C-5FCF-435C-9DC2-58DD801589E8}" srcOrd="0" destOrd="1" presId="urn:microsoft.com/office/officeart/2005/8/layout/vList2"/>
    <dgm:cxn modelId="{5CCA1101-9A15-4291-9D52-6B3E060275AE}" srcId="{C2D067A5-D57A-4BAC-B06B-290D92459C1E}" destId="{C476F1B5-E3F9-45C0-86DF-4C7CB814155F}" srcOrd="2" destOrd="0" parTransId="{26AB25F7-7326-454B-9101-28193949BF79}" sibTransId="{E0CBF284-319C-49D9-B279-F8E4BEE16A91}"/>
    <dgm:cxn modelId="{3623C74D-991F-4B14-A638-AB23127BFBAF}" type="presOf" srcId="{9AB580EB-8136-4743-A87C-7E8F255B7F3D}" destId="{5B3CA93D-455D-4036-AC3A-E05515DCED94}" srcOrd="0" destOrd="0" presId="urn:microsoft.com/office/officeart/2005/8/layout/vList2"/>
    <dgm:cxn modelId="{594543D9-B209-4EB8-A768-B6B3BAF44E0F}" srcId="{C37CD2D9-1133-4A2D-A91F-4F6843B7B7C6}" destId="{2369A254-F3E5-4114-8C52-C73B7722B4D4}" srcOrd="1" destOrd="0" parTransId="{FDBEA1ED-233C-47CE-9106-5ED9CBF1A51B}" sibTransId="{E5ABEC5E-F216-48EE-90AF-E523479D5AAC}"/>
    <dgm:cxn modelId="{4523B854-5B1A-4354-B82B-6B979093CBCB}" srcId="{C2D067A5-D57A-4BAC-B06B-290D92459C1E}" destId="{BD8163A4-CFAF-42AF-AC22-4BD409B46DEC}" srcOrd="1" destOrd="0" parTransId="{E1AB0FA9-089A-4F27-A83A-2BC31BCB0987}" sibTransId="{633101C5-FAE4-4AF6-A698-83FEBE62DF27}"/>
    <dgm:cxn modelId="{A4A28E67-36BB-4832-A1D9-4F02FFF17369}" type="presParOf" srcId="{74B42D98-91F8-4ED7-BE18-E287B2F25E59}" destId="{C0E3EFB6-F0FA-45EB-8995-506BA19C741B}" srcOrd="0" destOrd="0" presId="urn:microsoft.com/office/officeart/2005/8/layout/vList2"/>
    <dgm:cxn modelId="{E89D9321-C78E-4036-991F-2323B1B4E7C5}" type="presParOf" srcId="{74B42D98-91F8-4ED7-BE18-E287B2F25E59}" destId="{5B3CA93D-455D-4036-AC3A-E05515DCED94}" srcOrd="1" destOrd="0" presId="urn:microsoft.com/office/officeart/2005/8/layout/vList2"/>
    <dgm:cxn modelId="{349D6292-7793-4ACF-9AB2-95FBBBB3FB5E}" type="presParOf" srcId="{74B42D98-91F8-4ED7-BE18-E287B2F25E59}" destId="{34370A35-3466-4F94-B6CD-CB6244393747}" srcOrd="2" destOrd="0" presId="urn:microsoft.com/office/officeart/2005/8/layout/vList2"/>
    <dgm:cxn modelId="{40D3DB04-7102-4AEB-91B4-F2326D8CC241}" type="presParOf" srcId="{74B42D98-91F8-4ED7-BE18-E287B2F25E59}" destId="{9084149C-5FCF-435C-9DC2-58DD801589E8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E3EFB6-F0FA-45EB-8995-506BA19C741B}">
      <dsp:nvSpPr>
        <dsp:cNvPr id="0" name=""/>
        <dsp:cNvSpPr/>
      </dsp:nvSpPr>
      <dsp:spPr>
        <a:xfrm>
          <a:off x="0" y="23757"/>
          <a:ext cx="6777037" cy="6540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600" kern="1200" dirty="0" smtClean="0"/>
            <a:t>原则</a:t>
          </a:r>
          <a:endParaRPr lang="zh-CN" altLang="en-US" sz="2600" kern="1200" dirty="0"/>
        </a:p>
      </dsp:txBody>
      <dsp:txXfrm>
        <a:off x="31927" y="55684"/>
        <a:ext cx="6713183" cy="590176"/>
      </dsp:txXfrm>
    </dsp:sp>
    <dsp:sp modelId="{5B3CA93D-455D-4036-AC3A-E05515DCED94}">
      <dsp:nvSpPr>
        <dsp:cNvPr id="0" name=""/>
        <dsp:cNvSpPr/>
      </dsp:nvSpPr>
      <dsp:spPr>
        <a:xfrm>
          <a:off x="0" y="677787"/>
          <a:ext cx="6777037" cy="10494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171" tIns="33020" rIns="184912" bIns="33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zh-CN" altLang="en-US" sz="2000" kern="1200" dirty="0" smtClean="0"/>
            <a:t>服务外交，友好对等、务实节俭</a:t>
          </a:r>
          <a:endParaRPr lang="zh-CN" alt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zh-CN" altLang="en-US" sz="2000" kern="1200" dirty="0" smtClean="0"/>
            <a:t>外宾来访前，请及时通过</a:t>
          </a:r>
          <a:r>
            <a:rPr lang="en-US" altLang="zh-CN" sz="2000" kern="1200" dirty="0" smtClean="0"/>
            <a:t>ARP</a:t>
          </a:r>
          <a:r>
            <a:rPr lang="zh-CN" altLang="en-US" sz="2000" kern="1200" dirty="0" smtClean="0"/>
            <a:t>系统报批（</a:t>
          </a:r>
          <a:r>
            <a:rPr lang="zh-CN" altLang="en-US" sz="2000" b="1" kern="1200" dirty="0" smtClean="0"/>
            <a:t>建议至少提前</a:t>
          </a:r>
          <a:r>
            <a:rPr lang="en-US" altLang="zh-CN" sz="2000" b="1" kern="1200" dirty="0" smtClean="0"/>
            <a:t>10</a:t>
          </a:r>
          <a:r>
            <a:rPr lang="zh-CN" altLang="en-US" sz="2000" b="1" kern="1200" dirty="0" smtClean="0"/>
            <a:t>天办理相关手续</a:t>
          </a:r>
          <a:r>
            <a:rPr lang="zh-CN" altLang="en-US" sz="2000" kern="1200" dirty="0" smtClean="0"/>
            <a:t>）</a:t>
          </a:r>
          <a:endParaRPr lang="zh-CN" altLang="en-US" sz="2000" kern="1200" dirty="0"/>
        </a:p>
      </dsp:txBody>
      <dsp:txXfrm>
        <a:off x="0" y="677787"/>
        <a:ext cx="6777037" cy="1049490"/>
      </dsp:txXfrm>
    </dsp:sp>
    <dsp:sp modelId="{34370A35-3466-4F94-B6CD-CB6244393747}">
      <dsp:nvSpPr>
        <dsp:cNvPr id="0" name=""/>
        <dsp:cNvSpPr/>
      </dsp:nvSpPr>
      <dsp:spPr>
        <a:xfrm>
          <a:off x="0" y="1727277"/>
          <a:ext cx="6777037" cy="6540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600" kern="1200" dirty="0" smtClean="0"/>
            <a:t>基本流程</a:t>
          </a:r>
          <a:endParaRPr lang="zh-CN" altLang="en-US" sz="2600" kern="1200" dirty="0"/>
        </a:p>
      </dsp:txBody>
      <dsp:txXfrm>
        <a:off x="31927" y="1759204"/>
        <a:ext cx="6713183" cy="590176"/>
      </dsp:txXfrm>
    </dsp:sp>
    <dsp:sp modelId="{9084149C-5FCF-435C-9DC2-58DD801589E8}">
      <dsp:nvSpPr>
        <dsp:cNvPr id="0" name=""/>
        <dsp:cNvSpPr/>
      </dsp:nvSpPr>
      <dsp:spPr>
        <a:xfrm>
          <a:off x="0" y="2381307"/>
          <a:ext cx="6777037" cy="1103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171" tIns="33020" rIns="184912" bIns="33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altLang="zh-CN" sz="2000" kern="1200" dirty="0" smtClean="0"/>
            <a:t>ARP</a:t>
          </a:r>
          <a:r>
            <a:rPr lang="zh-CN" altLang="en-US" sz="2000" kern="1200" dirty="0" smtClean="0"/>
            <a:t>系统报批</a:t>
          </a:r>
          <a:endParaRPr lang="zh-CN" alt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zh-CN" altLang="en-US" sz="2000" kern="1200" dirty="0" smtClean="0"/>
            <a:t>打印被授权单位邀请函（可选择）</a:t>
          </a:r>
          <a:endParaRPr lang="zh-CN" alt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zh-CN" altLang="en-US" sz="2000" kern="1200" dirty="0" smtClean="0"/>
            <a:t>访问结束后，打印来访邀请</a:t>
          </a:r>
          <a:endParaRPr lang="zh-CN" altLang="en-US" sz="2000" kern="1200" dirty="0"/>
        </a:p>
      </dsp:txBody>
      <dsp:txXfrm>
        <a:off x="0" y="2381307"/>
        <a:ext cx="6777037" cy="11033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C12793-96C0-41D5-8857-FCAFF5DAECF5}" type="datetimeFigureOut">
              <a:rPr lang="zh-CN" altLang="en-US" smtClean="0"/>
              <a:pPr/>
              <a:t>2015-1-12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BB0300-0754-4282-B13F-FFCBEBD62A8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23451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530820CF-B880-4189-942D-D702A7CBA730}" type="datetimeFigureOut">
              <a:rPr lang="zh-CN" altLang="en-US" smtClean="0"/>
              <a:pPr/>
              <a:t>2015-1-12</a:t>
            </a:fld>
            <a:endParaRPr lang="zh-CN" alt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2015-1-12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2015-1-12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2015-1-12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2015-1-12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2015-1-12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2015-1-12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2015-1-12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2015-1-12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2015-1-12</a:t>
            </a:fld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2015-1-12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2015-1-12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外宾</a:t>
            </a:r>
            <a:r>
              <a:rPr lang="zh-CN" altLang="en-US" dirty="0" smtClean="0"/>
              <a:t>来访</a:t>
            </a:r>
            <a:r>
              <a:rPr lang="en-US" altLang="zh-CN" dirty="0" smtClean="0"/>
              <a:t>/</a:t>
            </a:r>
            <a:r>
              <a:rPr lang="zh-CN" altLang="en-US" dirty="0" smtClean="0"/>
              <a:t>顺访</a:t>
            </a:r>
            <a:endParaRPr lang="zh-CN" altLang="en-US" dirty="0"/>
          </a:p>
        </p:txBody>
      </p:sp>
      <p:graphicFrame>
        <p:nvGraphicFramePr>
          <p:cNvPr id="6" name="内容占位符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6558762"/>
              </p:ext>
            </p:extLst>
          </p:nvPr>
        </p:nvGraphicFramePr>
        <p:xfrm>
          <a:off x="1042988" y="2324100"/>
          <a:ext cx="6777037" cy="35083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69471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外宾来访</a:t>
            </a:r>
          </a:p>
        </p:txBody>
      </p:sp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214290"/>
            <a:ext cx="1866900" cy="651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椭圆 9"/>
          <p:cNvSpPr/>
          <p:nvPr/>
        </p:nvSpPr>
        <p:spPr>
          <a:xfrm>
            <a:off x="4214810" y="2143116"/>
            <a:ext cx="1857388" cy="107157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4357686" y="4143380"/>
            <a:ext cx="1357322" cy="92869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042988" y="2780928"/>
            <a:ext cx="6777037" cy="1553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圆角矩形 2"/>
          <p:cNvSpPr/>
          <p:nvPr/>
        </p:nvSpPr>
        <p:spPr>
          <a:xfrm>
            <a:off x="4860032" y="3214686"/>
            <a:ext cx="1584176" cy="430338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3148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圆角矩形标注 4"/>
          <p:cNvSpPr/>
          <p:nvPr/>
        </p:nvSpPr>
        <p:spPr>
          <a:xfrm>
            <a:off x="3311860" y="260648"/>
            <a:ext cx="2520280" cy="1152128"/>
          </a:xfrm>
          <a:prstGeom prst="wedgeRoundRectCallout">
            <a:avLst>
              <a:gd name="adj1" fmla="val -35464"/>
              <a:gd name="adj2" fmla="val 7020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400" b="1" dirty="0" smtClean="0"/>
              <a:t>团组</a:t>
            </a:r>
            <a:r>
              <a:rPr lang="zh-CN" altLang="en-US" sz="1400" b="1" dirty="0"/>
              <a:t>名称</a:t>
            </a:r>
            <a:r>
              <a:rPr lang="en-US" altLang="zh-CN" sz="1400" b="1" dirty="0"/>
              <a:t>: </a:t>
            </a:r>
            <a:r>
              <a:rPr lang="zh-CN" altLang="en-US" sz="1400" b="1" dirty="0"/>
              <a:t>单位</a:t>
            </a:r>
            <a:r>
              <a:rPr lang="en-US" altLang="zh-CN" sz="1400" b="1" dirty="0"/>
              <a:t>+</a:t>
            </a:r>
            <a:r>
              <a:rPr lang="zh-CN" altLang="en-US" sz="1400" b="1" dirty="0"/>
              <a:t>人名</a:t>
            </a:r>
            <a:r>
              <a:rPr lang="en-US" altLang="zh-CN" sz="1400" b="1" dirty="0"/>
              <a:t>+</a:t>
            </a:r>
            <a:r>
              <a:rPr lang="zh-CN" altLang="en-US" sz="1400" b="1" dirty="0"/>
              <a:t>身份</a:t>
            </a:r>
            <a:r>
              <a:rPr lang="en-US" altLang="zh-CN" sz="1400" b="1" dirty="0"/>
              <a:t>+</a:t>
            </a:r>
            <a:r>
              <a:rPr lang="zh-CN" altLang="en-US" sz="1400" b="1" dirty="0"/>
              <a:t>交流</a:t>
            </a:r>
            <a:r>
              <a:rPr lang="zh-CN" altLang="en-US" sz="1400" b="1" dirty="0" smtClean="0"/>
              <a:t>形式</a:t>
            </a:r>
            <a:endParaRPr lang="en-US" altLang="zh-CN" sz="1400" b="1" dirty="0" smtClean="0"/>
          </a:p>
          <a:p>
            <a:r>
              <a:rPr lang="zh-CN" altLang="en-US" sz="1400" b="1" dirty="0" smtClean="0"/>
              <a:t>美国哈佛大学</a:t>
            </a:r>
            <a:r>
              <a:rPr lang="en-US" altLang="zh-CN" sz="1400" b="1" dirty="0"/>
              <a:t>XXX</a:t>
            </a:r>
            <a:r>
              <a:rPr lang="zh-CN" altLang="en-US" sz="1400" b="1" dirty="0"/>
              <a:t>教授来合作研究</a:t>
            </a:r>
          </a:p>
        </p:txBody>
      </p:sp>
      <p:sp>
        <p:nvSpPr>
          <p:cNvPr id="6" name="圆角矩形 5"/>
          <p:cNvSpPr/>
          <p:nvPr/>
        </p:nvSpPr>
        <p:spPr>
          <a:xfrm>
            <a:off x="1007604" y="2420888"/>
            <a:ext cx="7128792" cy="1152128"/>
          </a:xfrm>
          <a:prstGeom prst="roundRect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圆角矩形标注 3"/>
          <p:cNvSpPr/>
          <p:nvPr/>
        </p:nvSpPr>
        <p:spPr>
          <a:xfrm>
            <a:off x="6222492" y="1844824"/>
            <a:ext cx="2232248" cy="432048"/>
          </a:xfrm>
          <a:prstGeom prst="wedgeRoundRectCallout">
            <a:avLst>
              <a:gd name="adj1" fmla="val -20327"/>
              <a:gd name="adj2" fmla="val 7817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1" dirty="0" smtClean="0"/>
              <a:t>台内邀请人信息</a:t>
            </a:r>
            <a:endParaRPr lang="zh-CN" altLang="en-US" sz="1400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4797153"/>
            <a:ext cx="981075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直接连接符 7"/>
          <p:cNvCxnSpPr/>
          <p:nvPr/>
        </p:nvCxnSpPr>
        <p:spPr>
          <a:xfrm>
            <a:off x="107504" y="3933056"/>
            <a:ext cx="2376264" cy="0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圆角矩形 10"/>
          <p:cNvSpPr/>
          <p:nvPr/>
        </p:nvSpPr>
        <p:spPr>
          <a:xfrm>
            <a:off x="755576" y="3933056"/>
            <a:ext cx="8208912" cy="792088"/>
          </a:xfrm>
          <a:prstGeom prst="roundRect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圆角矩形 12"/>
          <p:cNvSpPr/>
          <p:nvPr/>
        </p:nvSpPr>
        <p:spPr>
          <a:xfrm>
            <a:off x="735950" y="5732135"/>
            <a:ext cx="8208912" cy="1125864"/>
          </a:xfrm>
          <a:prstGeom prst="roundRect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圆角矩形标注 13"/>
          <p:cNvSpPr/>
          <p:nvPr/>
        </p:nvSpPr>
        <p:spPr>
          <a:xfrm>
            <a:off x="2974305" y="4686636"/>
            <a:ext cx="2520280" cy="1152128"/>
          </a:xfrm>
          <a:prstGeom prst="wedgeRoundRectCallout">
            <a:avLst>
              <a:gd name="adj1" fmla="val -35464"/>
              <a:gd name="adj2" fmla="val 7020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400" b="1" dirty="0" smtClean="0"/>
              <a:t>首次来华，曾获得</a:t>
            </a:r>
            <a:r>
              <a:rPr lang="en-US" altLang="zh-CN" sz="1400" b="1" dirty="0" smtClean="0"/>
              <a:t>F</a:t>
            </a:r>
            <a:r>
              <a:rPr lang="zh-CN" altLang="en-US" sz="1400" b="1" dirty="0" smtClean="0"/>
              <a:t>签证情况；</a:t>
            </a:r>
            <a:endParaRPr lang="en-US" altLang="zh-CN" sz="1400" b="1" dirty="0" smtClean="0"/>
          </a:p>
          <a:p>
            <a:r>
              <a:rPr lang="zh-CN" altLang="en-US" sz="1400" b="1" dirty="0" smtClean="0"/>
              <a:t>申请签证有效期指被邀请人使用被授权单位邀请函办理签证的时限</a:t>
            </a:r>
            <a:endParaRPr lang="zh-CN" alt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3532787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4" grpId="0" animBg="1"/>
      <p:bldP spid="11" grpId="0" animBg="1"/>
      <p:bldP spid="13" grpId="0" animBg="1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直接连接符 4"/>
          <p:cNvCxnSpPr/>
          <p:nvPr/>
        </p:nvCxnSpPr>
        <p:spPr>
          <a:xfrm>
            <a:off x="179512" y="2132856"/>
            <a:ext cx="8568952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圆角矩形 5"/>
          <p:cNvSpPr/>
          <p:nvPr/>
        </p:nvSpPr>
        <p:spPr>
          <a:xfrm>
            <a:off x="1" y="3428999"/>
            <a:ext cx="2915815" cy="2088233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圆角矩形 3"/>
          <p:cNvSpPr/>
          <p:nvPr/>
        </p:nvSpPr>
        <p:spPr>
          <a:xfrm>
            <a:off x="1" y="0"/>
            <a:ext cx="9036495" cy="1340768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" name="圆角矩形标注 7"/>
          <p:cNvSpPr/>
          <p:nvPr/>
        </p:nvSpPr>
        <p:spPr>
          <a:xfrm>
            <a:off x="3131840" y="4473115"/>
            <a:ext cx="2232248" cy="288032"/>
          </a:xfrm>
          <a:prstGeom prst="wedgeRoundRectCallout">
            <a:avLst>
              <a:gd name="adj1" fmla="val -58827"/>
              <a:gd name="adj2" fmla="val 307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1600" b="1" dirty="0" smtClean="0"/>
              <a:t>据实填写</a:t>
            </a:r>
            <a:endParaRPr lang="zh-CN" altLang="en-US" sz="1600" b="1" dirty="0"/>
          </a:p>
        </p:txBody>
      </p:sp>
      <p:sp>
        <p:nvSpPr>
          <p:cNvPr id="9" name="圆角矩形标注 8"/>
          <p:cNvSpPr/>
          <p:nvPr/>
        </p:nvSpPr>
        <p:spPr>
          <a:xfrm>
            <a:off x="3995936" y="836712"/>
            <a:ext cx="2232248" cy="288032"/>
          </a:xfrm>
          <a:prstGeom prst="wedgeRoundRectCallout">
            <a:avLst>
              <a:gd name="adj1" fmla="val -58827"/>
              <a:gd name="adj2" fmla="val 307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1600" b="1" dirty="0" smtClean="0"/>
              <a:t>据实填写</a:t>
            </a:r>
            <a:endParaRPr lang="zh-CN" alt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612967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来访附件材料</a:t>
            </a:r>
            <a:endParaRPr lang="zh-CN" altLang="en-US" dirty="0"/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18177453"/>
              </p:ext>
            </p:extLst>
          </p:nvPr>
        </p:nvGraphicFramePr>
        <p:xfrm>
          <a:off x="899592" y="2276872"/>
          <a:ext cx="7416824" cy="388843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69631"/>
                <a:gridCol w="6447193"/>
              </a:tblGrid>
              <a:tr h="518051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400" b="1" u="none" strike="noStrike" dirty="0">
                          <a:effectLst/>
                        </a:rPr>
                        <a:t>来访类型</a:t>
                      </a:r>
                      <a:endParaRPr lang="zh-CN" alt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400" b="1" u="none" strike="noStrike" dirty="0">
                          <a:effectLst/>
                        </a:rPr>
                        <a:t>附件材料</a:t>
                      </a:r>
                      <a:endParaRPr lang="zh-CN" alt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</a:tr>
              <a:tr h="73136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400" b="1" u="none" strike="noStrike" dirty="0">
                          <a:effectLst/>
                        </a:rPr>
                        <a:t>考察访问</a:t>
                      </a:r>
                      <a:endParaRPr lang="zh-CN" alt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</a:rPr>
                        <a:t>来访人员护照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</a:tr>
              <a:tr h="73136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400" b="1" u="none" strike="noStrike" dirty="0">
                          <a:effectLst/>
                        </a:rPr>
                        <a:t>合作研究</a:t>
                      </a:r>
                      <a:endParaRPr lang="zh-CN" alt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</a:rPr>
                        <a:t>来访人员护照、项目计划书合同书或者其他显示合作内容的材料、来访目的证明材料（外青、外专、爱讲合作协议、证书等）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</a:tr>
              <a:tr h="73136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400" b="1" u="none" strike="noStrike" dirty="0">
                          <a:effectLst/>
                        </a:rPr>
                        <a:t>国际会议</a:t>
                      </a:r>
                      <a:endParaRPr lang="zh-CN" alt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</a:rPr>
                        <a:t>来访人员护照、国际会议批件、会议日程（如邀请时间超出会议会期，请另附行程表附件）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</a:tr>
              <a:tr h="304736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altLang="zh-CN" sz="1400" u="none" strike="noStrike" dirty="0">
                          <a:effectLst/>
                        </a:rPr>
                        <a:t>1.</a:t>
                      </a:r>
                      <a:r>
                        <a:rPr lang="zh-CN" altLang="en-US" sz="1400" u="none" strike="noStrike" dirty="0">
                          <a:effectLst/>
                        </a:rPr>
                        <a:t>时间比较长的，超过一个月的，要工作计划。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04736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altLang="zh-CN" sz="1400" u="none" strike="noStrike" dirty="0">
                          <a:effectLst/>
                        </a:rPr>
                        <a:t>2.</a:t>
                      </a:r>
                      <a:r>
                        <a:rPr lang="zh-CN" altLang="en-US" sz="1400" u="none" strike="noStrike" dirty="0">
                          <a:effectLst/>
                        </a:rPr>
                        <a:t>两次以上签证需要说明情况，提供相应材料。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83405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altLang="zh-CN" sz="1400" u="none" strike="noStrike" dirty="0">
                          <a:effectLst/>
                        </a:rPr>
                        <a:t>3.</a:t>
                      </a:r>
                      <a:r>
                        <a:rPr lang="zh-CN" altLang="en-US" sz="1400" u="none" strike="noStrike" dirty="0">
                          <a:effectLst/>
                        </a:rPr>
                        <a:t>家属一律不得签发访问签证。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83405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altLang="zh-CN" sz="1400" u="none" strike="noStrike" dirty="0">
                          <a:effectLst/>
                        </a:rPr>
                        <a:t>4.</a:t>
                      </a:r>
                      <a:r>
                        <a:rPr lang="zh-CN" altLang="en-US" sz="1400" u="none" strike="noStrike" dirty="0">
                          <a:effectLst/>
                        </a:rPr>
                        <a:t>敏感国家必须要有推荐信、经济来源等说明。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来访注意事项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实验室名称写全称，不能出现简称；</a:t>
            </a:r>
            <a:endParaRPr lang="en-US" altLang="zh-CN" dirty="0" smtClean="0"/>
          </a:p>
          <a:p>
            <a:r>
              <a:rPr lang="zh-CN" altLang="en-US" dirty="0" smtClean="0"/>
              <a:t>申请签证有效期不能随便写；</a:t>
            </a:r>
            <a:endParaRPr lang="en-US" altLang="zh-CN" dirty="0" smtClean="0"/>
          </a:p>
          <a:p>
            <a:r>
              <a:rPr lang="zh-CN" altLang="en-US" dirty="0" smtClean="0"/>
              <a:t>签证使馆名称要正确（英文）；</a:t>
            </a:r>
            <a:endParaRPr lang="en-US" altLang="zh-CN" dirty="0" smtClean="0"/>
          </a:p>
          <a:p>
            <a:r>
              <a:rPr lang="zh-CN" altLang="zh-CN" dirty="0"/>
              <a:t>签证邀请函最多开出单次停留三个月，多次入境，一年或半年有效期的</a:t>
            </a:r>
            <a:r>
              <a:rPr lang="en-US" altLang="zh-CN" dirty="0"/>
              <a:t>F(</a:t>
            </a:r>
            <a:r>
              <a:rPr lang="zh-CN" altLang="zh-CN" dirty="0"/>
              <a:t>访问</a:t>
            </a:r>
            <a:r>
              <a:rPr lang="en-US" altLang="zh-CN" dirty="0"/>
              <a:t>)</a:t>
            </a:r>
            <a:r>
              <a:rPr lang="zh-CN" altLang="zh-CN" dirty="0"/>
              <a:t>签证，但是一般只给予签发一次入境，</a:t>
            </a:r>
            <a:r>
              <a:rPr lang="zh-CN" altLang="zh-CN" i="1" dirty="0"/>
              <a:t>若确实因执行合同需要等需要办理多次签证，请先联系外事。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86617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740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圆角矩形 3"/>
          <p:cNvSpPr/>
          <p:nvPr/>
        </p:nvSpPr>
        <p:spPr>
          <a:xfrm>
            <a:off x="827584" y="1196752"/>
            <a:ext cx="8208912" cy="288032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圆角矩形标注 4"/>
          <p:cNvSpPr/>
          <p:nvPr/>
        </p:nvSpPr>
        <p:spPr>
          <a:xfrm>
            <a:off x="3203848" y="1772816"/>
            <a:ext cx="2232248" cy="288032"/>
          </a:xfrm>
          <a:prstGeom prst="wedgeRoundRectCallout">
            <a:avLst>
              <a:gd name="adj1" fmla="val -18304"/>
              <a:gd name="adj2" fmla="val -13346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1600" b="1" dirty="0" smtClean="0"/>
              <a:t>主要请单位不是我台</a:t>
            </a:r>
            <a:endParaRPr lang="zh-CN" altLang="en-US" sz="1600" b="1" dirty="0"/>
          </a:p>
        </p:txBody>
      </p:sp>
      <p:sp>
        <p:nvSpPr>
          <p:cNvPr id="6" name="圆角矩形 5"/>
          <p:cNvSpPr/>
          <p:nvPr/>
        </p:nvSpPr>
        <p:spPr>
          <a:xfrm>
            <a:off x="0" y="5445224"/>
            <a:ext cx="9036496" cy="576064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" name="圆角矩形标注 7"/>
          <p:cNvSpPr/>
          <p:nvPr/>
        </p:nvSpPr>
        <p:spPr>
          <a:xfrm>
            <a:off x="3635896" y="5013176"/>
            <a:ext cx="3816424" cy="288032"/>
          </a:xfrm>
          <a:prstGeom prst="wedgeRoundRectCallout">
            <a:avLst>
              <a:gd name="adj1" fmla="val -16102"/>
              <a:gd name="adj2" fmla="val 7817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1600" b="1" dirty="0"/>
              <a:t>护照</a:t>
            </a:r>
            <a:r>
              <a:rPr lang="zh-CN" altLang="en-US" sz="1600" b="1" dirty="0" smtClean="0"/>
              <a:t>号、出生日期、身份必填</a:t>
            </a:r>
            <a:endParaRPr lang="zh-CN" altLang="en-US" sz="1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139952" y="188640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</a:rPr>
              <a:t>顺访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7163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624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圆角矩形 3"/>
          <p:cNvSpPr/>
          <p:nvPr/>
        </p:nvSpPr>
        <p:spPr>
          <a:xfrm>
            <a:off x="1763688" y="5373216"/>
            <a:ext cx="7380312" cy="288032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圆角矩形标注 5"/>
          <p:cNvSpPr/>
          <p:nvPr/>
        </p:nvSpPr>
        <p:spPr>
          <a:xfrm>
            <a:off x="3635896" y="4869160"/>
            <a:ext cx="2232248" cy="288032"/>
          </a:xfrm>
          <a:prstGeom prst="wedgeRoundRectCallout">
            <a:avLst>
              <a:gd name="adj1" fmla="val -9495"/>
              <a:gd name="adj2" fmla="val 10548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1600" b="1" dirty="0"/>
              <a:t>均</a:t>
            </a:r>
            <a:r>
              <a:rPr lang="zh-CN" altLang="en-US" sz="1600" b="1" dirty="0" smtClean="0"/>
              <a:t>为必填项</a:t>
            </a:r>
            <a:endParaRPr lang="zh-CN" altLang="en-US" sz="1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707904" y="332656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</a:rPr>
              <a:t>台胞来访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奥斯汀">
  <a:themeElements>
    <a:clrScheme name="奥斯汀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奥斯汀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2008</TotalTime>
  <Words>335</Words>
  <Application>Microsoft Office PowerPoint</Application>
  <PresentationFormat>全屏显示(4:3)</PresentationFormat>
  <Paragraphs>39</Paragraphs>
  <Slides>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9" baseType="lpstr">
      <vt:lpstr>奥斯汀</vt:lpstr>
      <vt:lpstr>外宾来访/顺访</vt:lpstr>
      <vt:lpstr>外宾来访</vt:lpstr>
      <vt:lpstr>PowerPoint 演示文稿</vt:lpstr>
      <vt:lpstr>PowerPoint 演示文稿</vt:lpstr>
      <vt:lpstr>来访附件材料</vt:lpstr>
      <vt:lpstr>来访注意事项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紫金山天文台外事培训</dc:title>
  <dc:creator>Lily</dc:creator>
  <cp:lastModifiedBy>李琳</cp:lastModifiedBy>
  <cp:revision>91</cp:revision>
  <dcterms:created xsi:type="dcterms:W3CDTF">2014-03-26T02:24:56Z</dcterms:created>
  <dcterms:modified xsi:type="dcterms:W3CDTF">2015-01-12T02:56:20Z</dcterms:modified>
</cp:coreProperties>
</file>