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"/>
  </p:notesMasterIdLst>
  <p:sldIdLst>
    <p:sldId id="317" r:id="rId2"/>
    <p:sldId id="318" r:id="rId3"/>
    <p:sldId id="31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78" autoAdjust="0"/>
  </p:normalViewPr>
  <p:slideViewPr>
    <p:cSldViewPr>
      <p:cViewPr varScale="1">
        <p:scale>
          <a:sx n="97" d="100"/>
          <a:sy n="97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12793-96C0-41D5-8857-FCAFF5DAECF5}" type="datetimeFigureOut">
              <a:rPr lang="zh-CN" altLang="en-US" smtClean="0"/>
              <a:pPr/>
              <a:t>2015-1-12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BB0300-0754-4282-B13F-FFCBEBD62A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345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BB0300-0754-4282-B13F-FFCBEBD62A8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303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530820CF-B880-4189-942D-D702A7CBA730}" type="datetimeFigureOut">
              <a:rPr lang="zh-CN" altLang="en-US" smtClean="0"/>
              <a:pPr/>
              <a:t>2015-1-12</a:t>
            </a:fld>
            <a:endParaRPr lang="zh-CN" alt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2015-1-12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2015-1-12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2015-1-12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2015-1-12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2015-1-12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2015-1-12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2015-1-12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2015-1-12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2015-1-12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2015-1-12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2015-1-12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因公赴台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必须通过</a:t>
            </a:r>
            <a:r>
              <a:rPr lang="en-US" altLang="zh-CN" dirty="0" smtClean="0"/>
              <a:t>ARP</a:t>
            </a:r>
            <a:r>
              <a:rPr lang="zh-CN" altLang="en-US" dirty="0" smtClean="0"/>
              <a:t>系统填报：国际合作</a:t>
            </a:r>
            <a:r>
              <a:rPr lang="en-US" altLang="zh-CN" dirty="0" smtClean="0"/>
              <a:t>-</a:t>
            </a:r>
            <a:r>
              <a:rPr lang="zh-CN" altLang="en-US" dirty="0" smtClean="0"/>
              <a:t>出访交流</a:t>
            </a:r>
            <a:r>
              <a:rPr lang="en-US" altLang="zh-CN" dirty="0" smtClean="0"/>
              <a:t>-</a:t>
            </a:r>
            <a:r>
              <a:rPr lang="zh-CN" altLang="en-US" dirty="0" smtClean="0"/>
              <a:t>赴台访问</a:t>
            </a:r>
            <a:endParaRPr lang="en-US" altLang="zh-CN" dirty="0" smtClean="0"/>
          </a:p>
          <a:p>
            <a:r>
              <a:rPr lang="zh-CN" altLang="en-US" dirty="0" smtClean="0"/>
              <a:t>同时还需提交纸质材料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650128"/>
              </p:ext>
            </p:extLst>
          </p:nvPr>
        </p:nvGraphicFramePr>
        <p:xfrm>
          <a:off x="1071538" y="3643314"/>
          <a:ext cx="7143800" cy="2571768"/>
        </p:xfrm>
        <a:graphic>
          <a:graphicData uri="http://schemas.openxmlformats.org/drawingml/2006/table">
            <a:tbl>
              <a:tblPr/>
              <a:tblGrid>
                <a:gridCol w="1575839"/>
                <a:gridCol w="5567961"/>
              </a:tblGrid>
              <a:tr h="27920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任务类型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附件材料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612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两岸会议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台方邀请函、在台行程安排、会议背景材料、科技保密证明、受邀全体人员名单表等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92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国际会议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台方邀请函、在台行程安排、会议背景材料、会议议程、科技保密证明、全体参会人员名单、会议承诺函等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766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短期学术交流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(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赴台停留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个月以内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台方邀请函、在台行程安排、邀请单位简介、科技保密证明等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257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合作研究（赴台停留</a:t>
                      </a:r>
                      <a:r>
                        <a:rPr lang="en-US" altLang="zh-CN" sz="12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  <a:r>
                        <a:rPr lang="zh-CN" altLang="en-US" sz="1200" b="1" i="0" u="none" strike="noStrike" dirty="0" smtClean="0">
                          <a:solidFill>
                            <a:srgbClr val="000000"/>
                          </a:solidFill>
                          <a:latin typeface="宋体"/>
                        </a:rPr>
                        <a:t>个月以上）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台方邀请函、在台行程安排、邀请单位简介、科技保密证明、双方合作协议、赴台科技合作项目申请书（一式</a:t>
                      </a:r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份）、入台旅行证复印件等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686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商务访问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台方邀请函、在台行程安排、邀请单位简介、科技保密证明、入台旅行证复印件等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因公赴台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228388"/>
              </p:ext>
            </p:extLst>
          </p:nvPr>
        </p:nvGraphicFramePr>
        <p:xfrm>
          <a:off x="1142976" y="2276870"/>
          <a:ext cx="6715172" cy="3278745"/>
        </p:xfrm>
        <a:graphic>
          <a:graphicData uri="http://schemas.openxmlformats.org/drawingml/2006/table">
            <a:tbl>
              <a:tblPr/>
              <a:tblGrid>
                <a:gridCol w="2492920"/>
                <a:gridCol w="4222252"/>
              </a:tblGrid>
              <a:tr h="43582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办理时间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办理事项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815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须提前</a:t>
                      </a:r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个月报院港澳台办申请立项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1.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应邀赴台参加国际会议或其他国际性交流活动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4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2.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所级（正、副局级）领导干部应邀赴台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81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3.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台方分散邀请的两岸会议，有多个院属单位参加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4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4.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院属同一单位赴台人数超过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15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4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5.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我院组织的双跨团组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49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须提前</a:t>
                      </a:r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</a:t>
                      </a:r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个月报送请示材料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1.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短期一般性学术交流（一般为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个月以内）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81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2.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赴台合作研究（在台停留时间为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3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个月以上）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4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3.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商务访问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圆角矩形标注 4"/>
          <p:cNvSpPr/>
          <p:nvPr/>
        </p:nvSpPr>
        <p:spPr>
          <a:xfrm>
            <a:off x="1000100" y="857232"/>
            <a:ext cx="4214842" cy="1357322"/>
          </a:xfrm>
          <a:prstGeom prst="wedgeRoundRectCallout">
            <a:avLst>
              <a:gd name="adj1" fmla="val -59559"/>
              <a:gd name="adj2" fmla="val 1581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/>
            <a:r>
              <a:rPr lang="en-US" sz="1400" dirty="0" smtClean="0"/>
              <a:t>1.</a:t>
            </a:r>
            <a:r>
              <a:rPr lang="zh-CN" altLang="en-US" sz="1400" dirty="0" smtClean="0"/>
              <a:t>应邀赴台参加国际会议或其他国际性交流活动</a:t>
            </a:r>
          </a:p>
          <a:p>
            <a:pPr fontAlgn="ctr"/>
            <a:r>
              <a:rPr lang="en-US" sz="1400" dirty="0" smtClean="0"/>
              <a:t>2.</a:t>
            </a:r>
            <a:r>
              <a:rPr lang="zh-CN" altLang="en-US" sz="1400" dirty="0" smtClean="0"/>
              <a:t>所级（正、副局级）领导干部应邀赴台</a:t>
            </a:r>
          </a:p>
          <a:p>
            <a:pPr fontAlgn="ctr"/>
            <a:r>
              <a:rPr lang="en-US" sz="1400" dirty="0" smtClean="0"/>
              <a:t>3.</a:t>
            </a:r>
            <a:r>
              <a:rPr lang="zh-CN" altLang="en-US" sz="1400" dirty="0" smtClean="0"/>
              <a:t>台方分散邀请的两岸会议，有多个院属单位参加</a:t>
            </a:r>
          </a:p>
          <a:p>
            <a:pPr fontAlgn="ctr"/>
            <a:r>
              <a:rPr lang="en-US" sz="1400" dirty="0" smtClean="0"/>
              <a:t>4.</a:t>
            </a:r>
            <a:r>
              <a:rPr lang="zh-CN" altLang="en-US" sz="1400" dirty="0" smtClean="0"/>
              <a:t>院属同一单位赴台人数超过</a:t>
            </a:r>
            <a:r>
              <a:rPr lang="en-US" sz="1400" dirty="0" smtClean="0"/>
              <a:t>15</a:t>
            </a:r>
            <a:r>
              <a:rPr lang="zh-CN" altLang="en-US" sz="1400" dirty="0" smtClean="0"/>
              <a:t>人</a:t>
            </a:r>
          </a:p>
          <a:p>
            <a:pPr fontAlgn="ctr"/>
            <a:r>
              <a:rPr lang="en-US" sz="1400" dirty="0" smtClean="0"/>
              <a:t>5.</a:t>
            </a:r>
            <a:r>
              <a:rPr lang="zh-CN" altLang="en-US" sz="1400" dirty="0" smtClean="0"/>
              <a:t>我院组织的双跨团组</a:t>
            </a:r>
            <a:endParaRPr lang="zh-CN" altLang="en-US" sz="1400" dirty="0"/>
          </a:p>
        </p:txBody>
      </p:sp>
      <p:sp>
        <p:nvSpPr>
          <p:cNvPr id="6" name="圆角矩形标注 5"/>
          <p:cNvSpPr/>
          <p:nvPr/>
        </p:nvSpPr>
        <p:spPr>
          <a:xfrm>
            <a:off x="1365270" y="3367822"/>
            <a:ext cx="4214842" cy="1357322"/>
          </a:xfrm>
          <a:prstGeom prst="wedgeRoundRectCallout">
            <a:avLst>
              <a:gd name="adj1" fmla="val -66557"/>
              <a:gd name="adj2" fmla="val -3561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/>
            <a:r>
              <a:rPr lang="en-US" sz="1400" dirty="0" smtClean="0"/>
              <a:t>1.</a:t>
            </a:r>
            <a:r>
              <a:rPr lang="zh-CN" altLang="en-US" sz="1400" dirty="0" smtClean="0"/>
              <a:t>应邀赴台参加国际会议或其他国际性交流活动</a:t>
            </a:r>
          </a:p>
          <a:p>
            <a:pPr fontAlgn="ctr"/>
            <a:r>
              <a:rPr lang="en-US" sz="1400" dirty="0" smtClean="0"/>
              <a:t>2.</a:t>
            </a:r>
            <a:r>
              <a:rPr lang="zh-CN" altLang="en-US" sz="1400" dirty="0" smtClean="0"/>
              <a:t>所级（正、副局级）领导干部应邀赴台</a:t>
            </a:r>
          </a:p>
          <a:p>
            <a:pPr fontAlgn="ctr"/>
            <a:r>
              <a:rPr lang="en-US" sz="1400" dirty="0" smtClean="0"/>
              <a:t>3.</a:t>
            </a:r>
            <a:r>
              <a:rPr lang="zh-CN" altLang="en-US" sz="1400" dirty="0" smtClean="0"/>
              <a:t>台方分散邀请的两岸会议，有多个院属单位参加</a:t>
            </a:r>
          </a:p>
          <a:p>
            <a:pPr fontAlgn="ctr"/>
            <a:r>
              <a:rPr lang="en-US" sz="1400" dirty="0" smtClean="0"/>
              <a:t>4.</a:t>
            </a:r>
            <a:r>
              <a:rPr lang="zh-CN" altLang="en-US" sz="1400" dirty="0" smtClean="0"/>
              <a:t>院属同一单位赴台人数超过</a:t>
            </a:r>
            <a:r>
              <a:rPr lang="en-US" sz="1400" dirty="0" smtClean="0"/>
              <a:t>15</a:t>
            </a:r>
            <a:r>
              <a:rPr lang="zh-CN" altLang="en-US" sz="1400" dirty="0" smtClean="0"/>
              <a:t>人</a:t>
            </a:r>
          </a:p>
          <a:p>
            <a:pPr fontAlgn="ctr"/>
            <a:r>
              <a:rPr lang="en-US" sz="1400" dirty="0" smtClean="0"/>
              <a:t>5.</a:t>
            </a:r>
            <a:r>
              <a:rPr lang="zh-CN" altLang="en-US" sz="1400" dirty="0" smtClean="0"/>
              <a:t>我院组织的双跨团组</a:t>
            </a:r>
            <a:endParaRPr lang="zh-CN" altLang="en-US" sz="1400" dirty="0"/>
          </a:p>
        </p:txBody>
      </p:sp>
      <p:sp>
        <p:nvSpPr>
          <p:cNvPr id="7" name="圆角矩形标注 6"/>
          <p:cNvSpPr/>
          <p:nvPr/>
        </p:nvSpPr>
        <p:spPr>
          <a:xfrm>
            <a:off x="1000100" y="2571744"/>
            <a:ext cx="4214842" cy="785818"/>
          </a:xfrm>
          <a:prstGeom prst="wedgeRoundRectCallout">
            <a:avLst>
              <a:gd name="adj1" fmla="val -59559"/>
              <a:gd name="adj2" fmla="val 1581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/>
            <a:r>
              <a:rPr lang="en-US" sz="1400" dirty="0" smtClean="0"/>
              <a:t>1.</a:t>
            </a:r>
            <a:r>
              <a:rPr lang="zh-CN" altLang="en-US" sz="1400" dirty="0" smtClean="0"/>
              <a:t>短期一般性学术交流（一般为</a:t>
            </a:r>
            <a:r>
              <a:rPr lang="en-US" sz="1400" dirty="0" smtClean="0"/>
              <a:t>3</a:t>
            </a:r>
            <a:r>
              <a:rPr lang="zh-CN" altLang="en-US" sz="1400" dirty="0" smtClean="0"/>
              <a:t>个月以内）</a:t>
            </a:r>
          </a:p>
          <a:p>
            <a:pPr fontAlgn="ctr"/>
            <a:r>
              <a:rPr lang="en-US" sz="1400" dirty="0" smtClean="0"/>
              <a:t>2.</a:t>
            </a:r>
            <a:r>
              <a:rPr lang="zh-CN" altLang="en-US" sz="1400" dirty="0" smtClean="0"/>
              <a:t>赴台合作研究（在台停留时间为</a:t>
            </a:r>
            <a:r>
              <a:rPr lang="en-US" sz="1400" dirty="0" smtClean="0"/>
              <a:t>3</a:t>
            </a:r>
            <a:r>
              <a:rPr lang="zh-CN" altLang="en-US" sz="1400" dirty="0" smtClean="0"/>
              <a:t>个月以上）</a:t>
            </a:r>
          </a:p>
          <a:p>
            <a:pPr fontAlgn="ctr"/>
            <a:r>
              <a:rPr lang="en-US" sz="1400" dirty="0" smtClean="0"/>
              <a:t>3.</a:t>
            </a:r>
            <a:r>
              <a:rPr lang="zh-CN" altLang="en-US" sz="1400" dirty="0" smtClean="0"/>
              <a:t>商务访问</a:t>
            </a:r>
            <a:endParaRPr lang="zh-CN" altLang="en-US" sz="1400" dirty="0"/>
          </a:p>
        </p:txBody>
      </p:sp>
      <p:sp>
        <p:nvSpPr>
          <p:cNvPr id="9" name="圆角矩形标注 8"/>
          <p:cNvSpPr/>
          <p:nvPr/>
        </p:nvSpPr>
        <p:spPr>
          <a:xfrm>
            <a:off x="971600" y="5234330"/>
            <a:ext cx="4214842" cy="642942"/>
          </a:xfrm>
          <a:prstGeom prst="wedgeRoundRectCallout">
            <a:avLst>
              <a:gd name="adj1" fmla="val -61295"/>
              <a:gd name="adj2" fmla="val -27165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/>
            <a:r>
              <a:rPr lang="zh-CN" altLang="en-US" sz="1400" dirty="0" smtClean="0"/>
              <a:t>赴台人员须在赴台活动结束后一个月内通过</a:t>
            </a:r>
            <a:r>
              <a:rPr lang="en-US" altLang="zh-CN" sz="1400" dirty="0" smtClean="0"/>
              <a:t>ARP</a:t>
            </a:r>
            <a:r>
              <a:rPr lang="zh-CN" altLang="en-US" sz="1400" dirty="0" smtClean="0"/>
              <a:t>系统提交总结报告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奥斯汀">
  <a:themeElements>
    <a:clrScheme name="奥斯汀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奥斯汀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1999</TotalTime>
  <Words>499</Words>
  <Application>Microsoft Office PowerPoint</Application>
  <PresentationFormat>全屏显示(4:3)</PresentationFormat>
  <Paragraphs>43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奥斯汀</vt:lpstr>
      <vt:lpstr>因公赴台</vt:lpstr>
      <vt:lpstr>因公赴台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紫金山天文台外事培训</dc:title>
  <dc:creator>Lily</dc:creator>
  <cp:lastModifiedBy>李琳</cp:lastModifiedBy>
  <cp:revision>90</cp:revision>
  <dcterms:created xsi:type="dcterms:W3CDTF">2014-03-26T02:24:56Z</dcterms:created>
  <dcterms:modified xsi:type="dcterms:W3CDTF">2015-01-12T02:40:11Z</dcterms:modified>
</cp:coreProperties>
</file>